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6" r:id="rId3"/>
    <p:sldId id="265" r:id="rId4"/>
    <p:sldId id="259" r:id="rId5"/>
    <p:sldId id="258" r:id="rId6"/>
    <p:sldId id="260" r:id="rId7"/>
    <p:sldId id="262" r:id="rId8"/>
    <p:sldId id="263" r:id="rId9"/>
    <p:sldId id="267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Style à thème 1 - Accentuation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269D01E-BC32-4049-B463-5C60D7B0CCD2}" styleName="Style à thème 2 - Accentuation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B9631B5-78F2-41C9-869B-9F39066F8104}" styleName="Style moyen 3 - Accentuation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929F9F4-4A8F-4326-A1B4-22849713DDAB}" styleName="Style foncé 1 - Accentuation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5256" autoAdjust="0"/>
  </p:normalViewPr>
  <p:slideViewPr>
    <p:cSldViewPr snapToGrid="0">
      <p:cViewPr varScale="1">
        <p:scale>
          <a:sx n="82" d="100"/>
          <a:sy n="82" d="100"/>
        </p:scale>
        <p:origin x="72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1/27/2026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1/27/2026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1/27/2026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1/27/2026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1/27/2026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1/27/2026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1/27/2026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1/27/2026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1/27/2026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1/27/2026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1/27/2026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1/27/2026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1/27/2026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1/27/2026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1/27/2026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1/27/2026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1/27/2026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1/27/2026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BD582D-6FF2-A24D-8850-7B3D4C9106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73616" y="2090176"/>
            <a:ext cx="9565918" cy="2677648"/>
          </a:xfrm>
        </p:spPr>
        <p:txBody>
          <a:bodyPr/>
          <a:lstStyle/>
          <a:p>
            <a:r>
              <a:rPr lang="fr-FR" sz="4400" b="1" dirty="0"/>
              <a:t>Processus d’analyse thématique</a:t>
            </a:r>
            <a:br>
              <a:rPr lang="fr-FR" sz="4400" b="1" dirty="0"/>
            </a:br>
            <a:br>
              <a:rPr lang="fr-FR" sz="4400" b="1" dirty="0"/>
            </a:br>
            <a:r>
              <a:rPr lang="fr-FR" sz="2800" b="1" dirty="0"/>
              <a:t>(Bardin, 2013 ; Paillé &amp; Mucchielli, 2021 ; Braun &amp; Clarke, 2006)</a:t>
            </a:r>
            <a:br>
              <a:rPr lang="fr-FR" sz="3600" b="1" dirty="0"/>
            </a:b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415E529-C426-3BB9-857F-4FA56D6717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83171" y="4628091"/>
            <a:ext cx="8825658" cy="117531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fr-FR" sz="3000" b="1" dirty="0"/>
              <a:t>YOUSSEF MAAMRIA</a:t>
            </a:r>
          </a:p>
          <a:p>
            <a:pPr algn="ctr"/>
            <a:endParaRPr lang="fr-FR" sz="2000" b="1" dirty="0"/>
          </a:p>
          <a:p>
            <a:pPr algn="r"/>
            <a:r>
              <a:rPr lang="fr-FR" sz="2000" b="1" dirty="0"/>
              <a:t>29/01/2026</a:t>
            </a:r>
          </a:p>
        </p:txBody>
      </p:sp>
    </p:spTree>
    <p:extLst>
      <p:ext uri="{BB962C8B-B14F-4D97-AF65-F5344CB8AC3E}">
        <p14:creationId xmlns:p14="http://schemas.microsoft.com/office/powerpoint/2010/main" val="8829525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7D175F33-9E11-ED94-55D0-02A4E43F14D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435"/>
          <a:stretch>
            <a:fillRect/>
          </a:stretch>
        </p:blipFill>
        <p:spPr>
          <a:xfrm>
            <a:off x="185057" y="1203648"/>
            <a:ext cx="11821885" cy="5924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0869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B8A2C3-29EE-DC68-E926-E83070F5F8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Objectifs de l’atelier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80D8EA8-81A3-4DB8-7C0E-3FEEA9FDF5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3492" y="2892749"/>
            <a:ext cx="9369977" cy="3416300"/>
          </a:xfrm>
        </p:spPr>
        <p:txBody>
          <a:bodyPr/>
          <a:lstStyle/>
          <a:p>
            <a:r>
              <a:rPr lang="fr-FR" sz="2000" dirty="0"/>
              <a:t>Comprendre les démarches d’analyse des données qualitative.</a:t>
            </a:r>
          </a:p>
          <a:p>
            <a:pPr marL="0" indent="0">
              <a:buNone/>
            </a:pPr>
            <a:endParaRPr lang="fr-FR" sz="2000" dirty="0"/>
          </a:p>
          <a:p>
            <a:r>
              <a:rPr lang="fr-FR" sz="2000" dirty="0"/>
              <a:t>Identifier les idées émergentes, les regrouper en catégories et construire des thèmes.</a:t>
            </a:r>
          </a:p>
          <a:p>
            <a:pPr marL="0" indent="0">
              <a:buNone/>
            </a:pPr>
            <a:endParaRPr lang="fr-FR" sz="2000" dirty="0"/>
          </a:p>
          <a:p>
            <a:r>
              <a:rPr lang="fr-FR" sz="2000" dirty="0"/>
              <a:t>Élaborer une grille d’analyse finale garantissant rigueur et transparence des résultats.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66669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FBA3BECA-14D7-6060-10EC-83D4A86A8A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4997310"/>
              </p:ext>
            </p:extLst>
          </p:nvPr>
        </p:nvGraphicFramePr>
        <p:xfrm>
          <a:off x="1145623" y="2369573"/>
          <a:ext cx="9573207" cy="4105274"/>
        </p:xfrm>
        <a:graphic>
          <a:graphicData uri="http://schemas.openxmlformats.org/drawingml/2006/table">
            <a:tbl>
              <a:tblPr/>
              <a:tblGrid>
                <a:gridCol w="3191069">
                  <a:extLst>
                    <a:ext uri="{9D8B030D-6E8A-4147-A177-3AD203B41FA5}">
                      <a16:colId xmlns:a16="http://schemas.microsoft.com/office/drawing/2014/main" val="2166441591"/>
                    </a:ext>
                  </a:extLst>
                </a:gridCol>
                <a:gridCol w="3191069">
                  <a:extLst>
                    <a:ext uri="{9D8B030D-6E8A-4147-A177-3AD203B41FA5}">
                      <a16:colId xmlns:a16="http://schemas.microsoft.com/office/drawing/2014/main" val="4146838200"/>
                    </a:ext>
                  </a:extLst>
                </a:gridCol>
                <a:gridCol w="3191069">
                  <a:extLst>
                    <a:ext uri="{9D8B030D-6E8A-4147-A177-3AD203B41FA5}">
                      <a16:colId xmlns:a16="http://schemas.microsoft.com/office/drawing/2014/main" val="751654164"/>
                    </a:ext>
                  </a:extLst>
                </a:gridCol>
              </a:tblGrid>
              <a:tr h="28183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600" b="1"/>
                        <a:t>Dimension</a:t>
                      </a:r>
                      <a:endParaRPr lang="fr-FR" sz="1600"/>
                    </a:p>
                  </a:txBody>
                  <a:tcPr marL="33168" marR="33168" marT="16584" marB="16584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600" b="1" dirty="0"/>
                        <a:t>Recherche qualitative</a:t>
                      </a:r>
                      <a:endParaRPr lang="fr-FR" sz="1600" dirty="0"/>
                    </a:p>
                  </a:txBody>
                  <a:tcPr marL="33168" marR="33168" marT="16584" marB="16584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600" b="1" dirty="0"/>
                        <a:t>Recherche quantitative</a:t>
                      </a:r>
                      <a:endParaRPr lang="fr-FR" sz="1600" dirty="0"/>
                    </a:p>
                  </a:txBody>
                  <a:tcPr marL="33168" marR="33168" marT="16584" marB="16584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1774388"/>
                  </a:ext>
                </a:extLst>
              </a:tr>
              <a:tr h="64770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600" b="1" dirty="0"/>
                        <a:t>Objectif principal</a:t>
                      </a:r>
                      <a:endParaRPr lang="fr-FR" sz="1600" dirty="0"/>
                    </a:p>
                  </a:txBody>
                  <a:tcPr marL="33168" marR="33168" marT="16584" marB="16584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600" dirty="0"/>
                        <a:t>Comprendre en profondeur expériences, perceptions et processus</a:t>
                      </a:r>
                    </a:p>
                  </a:txBody>
                  <a:tcPr marL="33168" marR="33168" marT="16584" marB="16584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600" dirty="0"/>
                        <a:t>Mesurer, quantifier et tester des hypothèses</a:t>
                      </a:r>
                    </a:p>
                  </a:txBody>
                  <a:tcPr marL="33168" marR="33168" marT="16584" marB="16584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2070885"/>
                  </a:ext>
                </a:extLst>
              </a:tr>
              <a:tr h="52575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600" b="1"/>
                        <a:t>Type d’impact étudié</a:t>
                      </a:r>
                      <a:endParaRPr lang="fr-FR" sz="1600"/>
                    </a:p>
                  </a:txBody>
                  <a:tcPr marL="33168" marR="33168" marT="16584" marB="16584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600"/>
                        <a:t>Impact perçu, vécu ou ressenti ; changements et processus associés</a:t>
                      </a:r>
                    </a:p>
                  </a:txBody>
                  <a:tcPr marL="33168" marR="33168" marT="16584" marB="16584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600"/>
                        <a:t>Impact objectif, mesurable et chiffré</a:t>
                      </a:r>
                    </a:p>
                  </a:txBody>
                  <a:tcPr marL="33168" marR="33168" marT="16584" marB="16584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0454795"/>
                  </a:ext>
                </a:extLst>
              </a:tr>
              <a:tr h="52575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600" b="1"/>
                        <a:t>Méthodes</a:t>
                      </a:r>
                      <a:endParaRPr lang="fr-FR" sz="1600"/>
                    </a:p>
                  </a:txBody>
                  <a:tcPr marL="33168" marR="33168" marT="16584" marB="16584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600"/>
                        <a:t>Entretiens, observations, journaux, documents</a:t>
                      </a:r>
                    </a:p>
                  </a:txBody>
                  <a:tcPr marL="33168" marR="33168" marT="16584" marB="16584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600"/>
                        <a:t>Expérimentations, questionnaires standardisés, tests, enquêtes</a:t>
                      </a:r>
                    </a:p>
                  </a:txBody>
                  <a:tcPr marL="33168" marR="33168" marT="16584" marB="16584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9238618"/>
                  </a:ext>
                </a:extLst>
              </a:tr>
              <a:tr h="52575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600" b="1" dirty="0"/>
                        <a:t>Forces</a:t>
                      </a:r>
                      <a:endParaRPr lang="fr-FR" sz="1600" dirty="0"/>
                    </a:p>
                  </a:txBody>
                  <a:tcPr marL="33168" marR="33168" marT="16584" marB="16584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600" dirty="0"/>
                        <a:t>Compréhension des causes et processus ; riche en détails et nuances</a:t>
                      </a:r>
                    </a:p>
                  </a:txBody>
                  <a:tcPr marL="33168" marR="33168" marT="16584" marB="16584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600" dirty="0"/>
                        <a:t>Évaluation précise de l’ampleur de l’impact ; comparaison entre groupes</a:t>
                      </a:r>
                    </a:p>
                  </a:txBody>
                  <a:tcPr marL="33168" marR="33168" marT="16584" marB="16584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4078841"/>
                  </a:ext>
                </a:extLst>
              </a:tr>
              <a:tr h="52575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600" b="1" dirty="0"/>
                        <a:t>Limites</a:t>
                      </a:r>
                      <a:endParaRPr lang="fr-FR" sz="1600" dirty="0"/>
                    </a:p>
                  </a:txBody>
                  <a:tcPr marL="33168" marR="33168" marT="16584" marB="16584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600" dirty="0"/>
                        <a:t>Ne permet pas de mesurer l’ampleur de l’impact ; moins généralisable…</a:t>
                      </a:r>
                    </a:p>
                  </a:txBody>
                  <a:tcPr marL="33168" marR="33168" marT="16584" marB="16584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600" dirty="0"/>
                        <a:t>Moins de profondeur sur les significations et mécanismes ; contexte limité…</a:t>
                      </a:r>
                    </a:p>
                  </a:txBody>
                  <a:tcPr marL="33168" marR="33168" marT="16584" marB="16584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5437365"/>
                  </a:ext>
                </a:extLst>
              </a:tr>
            </a:tbl>
          </a:graphicData>
        </a:graphic>
      </p:graphicFrame>
      <p:sp>
        <p:nvSpPr>
          <p:cNvPr id="7" name="ZoneTexte 6">
            <a:extLst>
              <a:ext uri="{FF2B5EF4-FFF2-40B4-BE49-F238E27FC236}">
                <a16:creationId xmlns:a16="http://schemas.microsoft.com/office/drawing/2014/main" id="{874FC9DF-36D7-2871-9D05-E62C6B2769FB}"/>
              </a:ext>
            </a:extLst>
          </p:cNvPr>
          <p:cNvSpPr txBox="1"/>
          <p:nvPr/>
        </p:nvSpPr>
        <p:spPr>
          <a:xfrm>
            <a:off x="1604866" y="995322"/>
            <a:ext cx="38068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chemeClr val="bg1"/>
                </a:solidFill>
              </a:rPr>
              <a:t>Rappel </a:t>
            </a:r>
          </a:p>
        </p:txBody>
      </p:sp>
    </p:spTree>
    <p:extLst>
      <p:ext uri="{BB962C8B-B14F-4D97-AF65-F5344CB8AC3E}">
        <p14:creationId xmlns:p14="http://schemas.microsoft.com/office/powerpoint/2010/main" val="1566109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9963FB-52DF-7586-7973-7E90EE0E5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6881" y="1178942"/>
            <a:ext cx="8761413" cy="706964"/>
          </a:xfrm>
        </p:spPr>
        <p:txBody>
          <a:bodyPr/>
          <a:lstStyle/>
          <a:p>
            <a:r>
              <a:rPr lang="fr-FR" b="1" dirty="0"/>
              <a:t>Analyse thématique en recherche qualitative </a:t>
            </a: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(Bardin, 2013 ; Paillé &amp; Mucchielli, 2021 ; Braun &amp; Clarke, 2006)</a:t>
            </a:r>
            <a:br>
              <a:rPr lang="fr-FR" sz="2800" b="1" dirty="0"/>
            </a:br>
            <a:endParaRPr lang="fr-FR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537ED00F-2FF9-1985-15CD-10F187C173A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154954" y="5557974"/>
            <a:ext cx="9632765" cy="1015663"/>
          </a:xfrm>
          <a:prstGeom prst="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Approche </a:t>
            </a:r>
            <a:r>
              <a:rPr kumimoji="0" lang="fr-FR" altLang="fr-FR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inductive</a:t>
            </a:r>
            <a:r>
              <a:rPr kumimoji="0" lang="fr-FR" altLang="fr-F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: les thèmes émergent des données, pas prédéfinis.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Approche </a:t>
            </a:r>
            <a:r>
              <a:rPr kumimoji="0" lang="fr-FR" altLang="fr-FR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déductive</a:t>
            </a:r>
            <a:r>
              <a:rPr kumimoji="0" lang="fr-FR" altLang="fr-F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: possibilité de vérifier des catégories ou thèmes préexistants</a:t>
            </a:r>
            <a:endParaRPr lang="fr-FR" altLang="fr-FR" sz="20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fr-FR" altLang="fr-F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à partir d’un cadre théorique.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1DB2D2E-8630-3A8F-F987-C23BEEBA50BD}"/>
              </a:ext>
            </a:extLst>
          </p:cNvPr>
          <p:cNvSpPr txBox="1"/>
          <p:nvPr/>
        </p:nvSpPr>
        <p:spPr>
          <a:xfrm>
            <a:off x="1072185" y="2288548"/>
            <a:ext cx="10047629" cy="27238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1900" dirty="0"/>
          </a:p>
          <a:p>
            <a:r>
              <a:rPr lang="fr-FR" sz="1900" dirty="0"/>
              <a:t>C’est une méthode qualitative centrée sur ce que les participants disent, font ou vivent.</a:t>
            </a:r>
          </a:p>
          <a:p>
            <a:endParaRPr lang="fr-FR" sz="1900" dirty="0"/>
          </a:p>
          <a:p>
            <a:pPr>
              <a:buNone/>
            </a:pPr>
            <a:r>
              <a:rPr lang="fr-FR" sz="1900" b="1" dirty="0"/>
              <a:t>Pourquoi l’utiliser ?</a:t>
            </a:r>
          </a:p>
          <a:p>
            <a:pPr>
              <a:buNone/>
            </a:pPr>
            <a:endParaRPr lang="fr-FR" sz="1900" dirty="0"/>
          </a:p>
          <a:p>
            <a:pPr>
              <a:buFont typeface="Arial" panose="020B0604020202020204" pitchFamily="34" charset="0"/>
              <a:buChar char="•"/>
            </a:pPr>
            <a:r>
              <a:rPr lang="fr-FR" sz="1900" dirty="0"/>
              <a:t>Pour comprendre </a:t>
            </a:r>
            <a:r>
              <a:rPr lang="fr-FR" sz="1900" b="1" dirty="0"/>
              <a:t>les perceptions, expériences et significations</a:t>
            </a:r>
            <a:r>
              <a:rPr lang="fr-FR" sz="1900" dirty="0"/>
              <a:t> des acteurs dans leur contexte.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1900" dirty="0"/>
              <a:t>Pour produire des </a:t>
            </a:r>
            <a:r>
              <a:rPr lang="fr-FR" sz="1900" b="1" dirty="0"/>
              <a:t>résultats interprétatifs</a:t>
            </a:r>
            <a:r>
              <a:rPr lang="fr-FR" sz="1900" dirty="0"/>
              <a:t> riches et contextualisés.</a:t>
            </a:r>
          </a:p>
        </p:txBody>
      </p:sp>
    </p:spTree>
    <p:extLst>
      <p:ext uri="{BB962C8B-B14F-4D97-AF65-F5344CB8AC3E}">
        <p14:creationId xmlns:p14="http://schemas.microsoft.com/office/powerpoint/2010/main" val="23813437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700294-BEC0-E7F9-5898-400A112EAA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913" y="927015"/>
            <a:ext cx="8761413" cy="706964"/>
          </a:xfrm>
        </p:spPr>
        <p:txBody>
          <a:bodyPr/>
          <a:lstStyle/>
          <a:p>
            <a:r>
              <a:rPr lang="fr-FR" b="1" dirty="0"/>
              <a:t>Étape 1 : Familiarisation avec les données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4B99942-127A-E26B-595C-43AA061390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6962" y="2528855"/>
            <a:ext cx="9444622" cy="3974582"/>
          </a:xfrm>
        </p:spPr>
        <p:txBody>
          <a:bodyPr>
            <a:normAutofit lnSpcReduction="10000"/>
          </a:bodyPr>
          <a:lstStyle/>
          <a:p>
            <a:r>
              <a:rPr lang="fr-FR" b="1" dirty="0"/>
              <a:t>Objectif de l’étape :</a:t>
            </a:r>
            <a:r>
              <a:rPr lang="fr-FR" dirty="0"/>
              <a:t> S’immerger dans le corpus pour repérer les premières idées et impressions.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b="1" dirty="0"/>
              <a:t>Actions pratiques :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Transcrire intégralement les entretiens (verbatim fidèle, silences et hésitations inclus).</a:t>
            </a:r>
          </a:p>
          <a:p>
            <a:pPr marL="0" indent="0">
              <a:buNone/>
            </a:pPr>
            <a:r>
              <a:rPr lang="fr-FR" dirty="0"/>
              <a:t>- Lire et relire les transcriptions plusieurs fois pour bien s’approprier les données.</a:t>
            </a:r>
          </a:p>
          <a:p>
            <a:pPr marL="0" indent="0">
              <a:buNone/>
            </a:pPr>
            <a:r>
              <a:rPr lang="fr-FR" dirty="0"/>
              <a:t>- Prendre des notes sur les premières impressions, émotions et récurrences.</a:t>
            </a:r>
          </a:p>
          <a:p>
            <a:pPr marL="0" indent="0">
              <a:buNone/>
            </a:pPr>
            <a:endParaRPr lang="fr-FR" b="1" dirty="0"/>
          </a:p>
          <a:p>
            <a:pPr marL="0" indent="0">
              <a:buNone/>
            </a:pPr>
            <a:r>
              <a:rPr lang="fr-FR" b="1" dirty="0"/>
              <a:t>- Conseil clé : toujours rappeler vos objectifs et questions de recherche en haut de votre analyse ! </a:t>
            </a: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03364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E6F08D3-CE6D-9E5A-5219-963EF0DF9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9558" y="1113627"/>
            <a:ext cx="8761413" cy="706964"/>
          </a:xfrm>
        </p:spPr>
        <p:txBody>
          <a:bodyPr/>
          <a:lstStyle/>
          <a:p>
            <a:r>
              <a:rPr lang="fr-FR" altLang="fr-FR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Etape 2 : Dégager des idées émergentes (unités de sens)</a:t>
            </a:r>
            <a:br>
              <a:rPr lang="fr-FR" altLang="fr-FR" sz="1200" dirty="0">
                <a:solidFill>
                  <a:schemeClr val="tx1"/>
                </a:solidFill>
              </a:rPr>
            </a:br>
            <a:endParaRPr lang="fr-FR" dirty="0"/>
          </a:p>
        </p:txBody>
      </p:sp>
      <p:graphicFrame>
        <p:nvGraphicFramePr>
          <p:cNvPr id="5" name="Espace réservé du contenu 4">
            <a:extLst>
              <a:ext uri="{FF2B5EF4-FFF2-40B4-BE49-F238E27FC236}">
                <a16:creationId xmlns:a16="http://schemas.microsoft.com/office/drawing/2014/main" id="{112D619F-1275-39F7-77CC-0DF3C7E31CA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072045"/>
              </p:ext>
            </p:extLst>
          </p:nvPr>
        </p:nvGraphicFramePr>
        <p:xfrm>
          <a:off x="1699038" y="4199242"/>
          <a:ext cx="9098664" cy="2308561"/>
        </p:xfrm>
        <a:graphic>
          <a:graphicData uri="http://schemas.openxmlformats.org/drawingml/2006/table">
            <a:tbl>
              <a:tblPr firstRow="1" firstCol="1" bandRow="1">
                <a:tableStyleId>{D113A9D2-9D6B-4929-AA2D-F23B5EE8CBE7}</a:tableStyleId>
              </a:tblPr>
              <a:tblGrid>
                <a:gridCol w="4549332">
                  <a:extLst>
                    <a:ext uri="{9D8B030D-6E8A-4147-A177-3AD203B41FA5}">
                      <a16:colId xmlns:a16="http://schemas.microsoft.com/office/drawing/2014/main" val="3378316433"/>
                    </a:ext>
                  </a:extLst>
                </a:gridCol>
                <a:gridCol w="4549332">
                  <a:extLst>
                    <a:ext uri="{9D8B030D-6E8A-4147-A177-3AD203B41FA5}">
                      <a16:colId xmlns:a16="http://schemas.microsoft.com/office/drawing/2014/main" val="3051305242"/>
                    </a:ext>
                  </a:extLst>
                </a:gridCol>
              </a:tblGrid>
              <a:tr h="11141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b="1" dirty="0">
                          <a:solidFill>
                            <a:schemeClr val="tx1"/>
                          </a:solidFill>
                          <a:effectLst/>
                        </a:rPr>
                        <a:t>Les réponses aux questions (transcription)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fr-FR" sz="16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b="1" dirty="0">
                          <a:solidFill>
                            <a:schemeClr val="tx1"/>
                          </a:solidFill>
                          <a:effectLst/>
                        </a:rPr>
                        <a:t>Idées émergente</a:t>
                      </a:r>
                      <a:endParaRPr lang="fr-FR" sz="1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fr-FR" sz="16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650577858"/>
                  </a:ext>
                </a:extLst>
              </a:tr>
              <a:tr h="5971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>
                          <a:effectLst/>
                        </a:rPr>
                        <a:t>“Quand je me trompe, j’ai peur que les autres se moquent de moi.”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dirty="0">
                          <a:effectLst/>
                        </a:rPr>
                        <a:t>L’étudiant associe l’erreur à une crainte du regard social.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211771074"/>
                  </a:ext>
                </a:extLst>
              </a:tr>
              <a:tr h="5971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dirty="0">
                          <a:effectLst/>
                        </a:rPr>
                        <a:t>“Parfois, se tromper m’aide à comprendre autrement et progresser.”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dirty="0">
                          <a:effectLst/>
                        </a:rPr>
                        <a:t>L’étudiant identifie l’erreur comme une occasion d’apprentissage.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070272349"/>
                  </a:ext>
                </a:extLst>
              </a:tr>
            </a:tbl>
          </a:graphicData>
        </a:graphic>
      </p:graphicFrame>
      <p:sp>
        <p:nvSpPr>
          <p:cNvPr id="6" name="Rectangle 1">
            <a:extLst>
              <a:ext uri="{FF2B5EF4-FFF2-40B4-BE49-F238E27FC236}">
                <a16:creationId xmlns:a16="http://schemas.microsoft.com/office/drawing/2014/main" id="{09BD427B-09BC-7670-FBA6-EC8605784D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7857" y="2641940"/>
            <a:ext cx="11854143" cy="1800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Pour chaque question ou passage important, formuler une phrase synthétique qui résume l’idée exprimée par le participant.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fr-FR" altLang="fr-F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kumimoji="0" lang="fr-FR" altLang="fr-F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PS : Ce ne sont pas de simples mots-clés, mais de courtes phrases interprétatives.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altLang="fr-FR" sz="1050" b="1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Exemple :</a:t>
            </a:r>
            <a:endParaRPr kumimoji="0" lang="fr-FR" altLang="fr-FR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19490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45D35BF-F742-D129-6544-2C4A6C2090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6922" y="1106805"/>
            <a:ext cx="8761413" cy="706964"/>
          </a:xfrm>
        </p:spPr>
        <p:txBody>
          <a:bodyPr/>
          <a:lstStyle/>
          <a:p>
            <a:r>
              <a:rPr lang="fr-FR" altLang="fr-FR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Étape 3 : Regrouper les idées émergents en catégories</a:t>
            </a:r>
            <a:br>
              <a:rPr lang="fr-FR" altLang="fr-FR" sz="1200" dirty="0">
                <a:solidFill>
                  <a:schemeClr val="tx1"/>
                </a:solidFill>
              </a:rPr>
            </a:br>
            <a:endParaRPr lang="fr-FR" dirty="0"/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322C0783-6FAC-BD2C-8823-C5DA321C42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7054279"/>
              </p:ext>
            </p:extLst>
          </p:nvPr>
        </p:nvGraphicFramePr>
        <p:xfrm>
          <a:off x="1343609" y="4706273"/>
          <a:ext cx="9507893" cy="1918463"/>
        </p:xfrm>
        <a:graphic>
          <a:graphicData uri="http://schemas.openxmlformats.org/drawingml/2006/table">
            <a:tbl>
              <a:tblPr firstRow="1" firstCol="1" bandRow="1">
                <a:tableStyleId>{D113A9D2-9D6B-4929-AA2D-F23B5EE8CBE7}</a:tableStyleId>
              </a:tblPr>
              <a:tblGrid>
                <a:gridCol w="3929125">
                  <a:extLst>
                    <a:ext uri="{9D8B030D-6E8A-4147-A177-3AD203B41FA5}">
                      <a16:colId xmlns:a16="http://schemas.microsoft.com/office/drawing/2014/main" val="40253448"/>
                    </a:ext>
                  </a:extLst>
                </a:gridCol>
                <a:gridCol w="5578768">
                  <a:extLst>
                    <a:ext uri="{9D8B030D-6E8A-4147-A177-3AD203B41FA5}">
                      <a16:colId xmlns:a16="http://schemas.microsoft.com/office/drawing/2014/main" val="1182161248"/>
                    </a:ext>
                  </a:extLst>
                </a:gridCol>
              </a:tblGrid>
              <a:tr h="2810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>
                          <a:effectLst/>
                        </a:rPr>
                        <a:t>Catégorie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dirty="0">
                          <a:effectLst/>
                        </a:rPr>
                        <a:t>Idées émergentes associées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981102439"/>
                  </a:ext>
                </a:extLst>
              </a:tr>
              <a:tr h="8187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dirty="0">
                          <a:effectLst/>
                        </a:rPr>
                        <a:t>L’erreur vécu comme menace pour la valeur personnelle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dirty="0">
                          <a:effectLst/>
                        </a:rPr>
                        <a:t>- L’étudiant perçoit l’erreur comme une incapacité. </a:t>
                      </a:r>
                      <a:br>
                        <a:rPr lang="fr-FR" sz="1600" dirty="0">
                          <a:effectLst/>
                        </a:rPr>
                      </a:br>
                      <a:r>
                        <a:rPr lang="fr-FR" sz="1600" dirty="0">
                          <a:effectLst/>
                        </a:rPr>
                        <a:t>- L’erreur provoque un désengagement.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478558323"/>
                  </a:ext>
                </a:extLst>
              </a:tr>
              <a:tr h="8187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>
                          <a:effectLst/>
                        </a:rPr>
                        <a:t>L’erreur comme levier d’apprentissage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dirty="0">
                          <a:effectLst/>
                        </a:rPr>
                        <a:t>- L’erreur permet une remise en question. </a:t>
                      </a:r>
                      <a:br>
                        <a:rPr lang="fr-FR" sz="1600" dirty="0">
                          <a:effectLst/>
                        </a:rPr>
                      </a:br>
                      <a:r>
                        <a:rPr lang="fr-FR" sz="1600" dirty="0">
                          <a:effectLst/>
                        </a:rPr>
                        <a:t>- Se tromper favorise l’apprentissage par soi-même.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945699217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C9D0D5FE-463E-EFF0-25C7-1D9456D7F0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196" y="2151728"/>
            <a:ext cx="10863487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Identifier les idées émergentes (identifiée ci-haut) qui partagent une même signification ou un même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champ sémantique.</a:t>
            </a:r>
            <a:br>
              <a:rPr kumimoji="0" lang="fr-FR" altLang="fr-F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kumimoji="0" lang="fr-FR" altLang="fr-F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Leur donner un titre clair et concis (souvent un nom conceptuel).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PS : Ce titre = la catégorie !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Les catégories sont des regroupements logiques, pas encore des thèmes finaux.</a:t>
            </a:r>
            <a:endParaRPr kumimoji="0" lang="fr-FR" altLang="fr-F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Chaque catégorie doit être cohérente et distincte des autres.</a:t>
            </a:r>
            <a:endParaRPr kumimoji="0" lang="fr-FR" altLang="fr-F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56298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0E8410-17AD-9C49-3FDB-99427530F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2776" y="1134701"/>
            <a:ext cx="8761413" cy="706964"/>
          </a:xfrm>
        </p:spPr>
        <p:txBody>
          <a:bodyPr/>
          <a:lstStyle/>
          <a:p>
            <a:r>
              <a:rPr lang="fr-FR" altLang="fr-FR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Étape 4 : Regrouper les catégories en des thèmes</a:t>
            </a:r>
            <a:br>
              <a:rPr lang="fr-FR" altLang="fr-FR" sz="1200" dirty="0">
                <a:solidFill>
                  <a:schemeClr val="tx1"/>
                </a:solidFill>
              </a:rPr>
            </a:br>
            <a:endParaRPr lang="fr-FR" dirty="0"/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6D92310C-F221-88A2-663C-9036905AFA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2259835"/>
              </p:ext>
            </p:extLst>
          </p:nvPr>
        </p:nvGraphicFramePr>
        <p:xfrm>
          <a:off x="1856792" y="5122506"/>
          <a:ext cx="8294913" cy="13908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66425">
                  <a:extLst>
                    <a:ext uri="{9D8B030D-6E8A-4147-A177-3AD203B41FA5}">
                      <a16:colId xmlns:a16="http://schemas.microsoft.com/office/drawing/2014/main" val="2588446826"/>
                    </a:ext>
                  </a:extLst>
                </a:gridCol>
                <a:gridCol w="5428488">
                  <a:extLst>
                    <a:ext uri="{9D8B030D-6E8A-4147-A177-3AD203B41FA5}">
                      <a16:colId xmlns:a16="http://schemas.microsoft.com/office/drawing/2014/main" val="1624333536"/>
                    </a:ext>
                  </a:extLst>
                </a:gridCol>
              </a:tblGrid>
              <a:tr h="36209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>
                          <a:effectLst/>
                        </a:rPr>
                        <a:t>Thème principal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>
                          <a:effectLst/>
                        </a:rPr>
                        <a:t>Catégories associées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249544728"/>
                  </a:ext>
                </a:extLst>
              </a:tr>
              <a:tr h="10287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>
                          <a:effectLst/>
                        </a:rPr>
                        <a:t>Perception initiale de l’erreur 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600" dirty="0">
                          <a:effectLst/>
                        </a:rPr>
                        <a:t>- L’erreur vécu comme menace pour la valeur personnelle</a:t>
                      </a:r>
                      <a:br>
                        <a:rPr lang="fr-FR" sz="1600" dirty="0">
                          <a:effectLst/>
                        </a:rPr>
                      </a:br>
                      <a:r>
                        <a:rPr lang="fr-FR" sz="1600" dirty="0">
                          <a:effectLst/>
                        </a:rPr>
                        <a:t>- L’erreur comme levier d’apprentissage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394577778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6844F5D0-8330-6CDC-EB8A-50605130BC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699" y="2600139"/>
            <a:ext cx="11796602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Les thèmes sont des ensembles interprétatifs plus larges qui synthétisent plusieurs catégories.</a:t>
            </a:r>
            <a:br>
              <a:rPr kumimoji="0" lang="fr-FR" altLang="fr-F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kumimoji="0" lang="fr-FR" altLang="fr-F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Ils constituent la structure globale des résultats.</a:t>
            </a:r>
            <a:endParaRPr kumimoji="0" lang="fr-FR" altLang="fr-FR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PS : Un thème doit répondre à une question de recherche</a:t>
            </a:r>
            <a:r>
              <a:rPr lang="fr-FR" altLang="fr-FR" b="1" dirty="0">
                <a:latin typeface="Arial" panose="020B0604020202020204" pitchFamily="34" charset="0"/>
                <a:ea typeface="Times New Roman" panose="02020603050405020304" pitchFamily="18" charset="0"/>
              </a:rPr>
              <a:t> et ses </a:t>
            </a:r>
            <a:r>
              <a:rPr kumimoji="0" lang="fr-FR" altLang="fr-F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objectifs, ou être rattaché à un axe d’analyse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déjà défini dans ton cadre théorique.</a:t>
            </a:r>
            <a:endParaRPr kumimoji="0" lang="fr-FR" altLang="fr-FR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96792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EA98DD-359A-3505-FB94-6496F629A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Représentativité et pertinence des thèmes dans l’analyse inductive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7E57B60-EC98-D2F0-622D-9A803BEFB7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499"/>
            <a:ext cx="10088434" cy="4002573"/>
          </a:xfrm>
        </p:spPr>
        <p:txBody>
          <a:bodyPr>
            <a:normAutofit/>
          </a:bodyPr>
          <a:lstStyle/>
          <a:p>
            <a:pPr algn="just"/>
            <a:r>
              <a:rPr lang="fr-FR" dirty="0"/>
              <a:t>Dans l’analyse thématique inductive (Braun &amp; Clarke, 2006), </a:t>
            </a:r>
            <a:r>
              <a:rPr lang="fr-FR" b="1" dirty="0"/>
              <a:t>un thème peut être significatif même s’il n’est mentionné que par un petit nombre de participants</a:t>
            </a:r>
            <a:r>
              <a:rPr lang="fr-FR" dirty="0"/>
              <a:t>, à condition qu’il apporte un sens analytique pertinent par rapport à la question de recherche.</a:t>
            </a:r>
          </a:p>
          <a:p>
            <a:pPr algn="just"/>
            <a:endParaRPr lang="fr-FR" dirty="0"/>
          </a:p>
          <a:p>
            <a:r>
              <a:rPr lang="fr-FR" b="1" dirty="0"/>
              <a:t>Important :</a:t>
            </a:r>
            <a:r>
              <a:rPr lang="fr-FR" dirty="0"/>
              <a:t> La fréquence n’est pas le critère exclusif. Ce qui compte, c’est </a:t>
            </a:r>
            <a:r>
              <a:rPr lang="fr-FR" b="1" dirty="0"/>
              <a:t>la pertinence analytique et théorique</a:t>
            </a:r>
            <a:r>
              <a:rPr lang="fr-FR" dirty="0"/>
              <a:t>.</a:t>
            </a:r>
          </a:p>
          <a:p>
            <a:endParaRPr lang="fr-FR" dirty="0"/>
          </a:p>
          <a:p>
            <a:r>
              <a:rPr lang="fr-FR" b="1" dirty="0"/>
              <a:t>Exemple :</a:t>
            </a:r>
            <a:r>
              <a:rPr lang="fr-FR" dirty="0"/>
              <a:t> Même si seulement 2 étudiants / 15 disent que l’erreur favorise l’apprentissage, si ce point illustre une dimension importante de leur rapport à l’erreur, c’est un thème à considérer.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298734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lle d’ions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{05DDCDA3-ADAE-4E1C-A604-2922AA968C9F}TF229edf6a-8a49-49ee-a0a6-5037052947480c65b293-20578e602195</Template>
  <TotalTime>1537</TotalTime>
  <Words>770</Words>
  <Application>Microsoft Office PowerPoint</Application>
  <PresentationFormat>Grand écran</PresentationFormat>
  <Paragraphs>92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Century Gothic</vt:lpstr>
      <vt:lpstr>Wingdings 3</vt:lpstr>
      <vt:lpstr>Salle d’ions</vt:lpstr>
      <vt:lpstr>Processus d’analyse thématique  (Bardin, 2013 ; Paillé &amp; Mucchielli, 2021 ; Braun &amp; Clarke, 2006) </vt:lpstr>
      <vt:lpstr>Objectifs de l’atelier </vt:lpstr>
      <vt:lpstr>Présentation PowerPoint</vt:lpstr>
      <vt:lpstr>Analyse thématique en recherche qualitative (Bardin, 2013 ; Paillé &amp; Mucchielli, 2021 ; Braun &amp; Clarke, 2006) </vt:lpstr>
      <vt:lpstr>Étape 1 : Familiarisation avec les données</vt:lpstr>
      <vt:lpstr>Etape 2 : Dégager des idées émergentes (unités de sens) </vt:lpstr>
      <vt:lpstr>Étape 3 : Regrouper les idées émergents en catégories </vt:lpstr>
      <vt:lpstr>Étape 4 : Regrouper les catégories en des thèmes </vt:lpstr>
      <vt:lpstr>Représentativité et pertinence des thèmes dans l’analyse inductive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UTILISATEUR</dc:creator>
  <cp:lastModifiedBy>UTILISATEUR</cp:lastModifiedBy>
  <cp:revision>20</cp:revision>
  <dcterms:created xsi:type="dcterms:W3CDTF">2026-01-27T09:04:13Z</dcterms:created>
  <dcterms:modified xsi:type="dcterms:W3CDTF">2026-01-28T10:41:15Z</dcterms:modified>
</cp:coreProperties>
</file>